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80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3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3%D0%B1%D1%82%D1%80%D0%BE%D0%BF%D0%B8%D0%BA%D0%B8" TargetMode="External"/><Relationship Id="rId2" Type="http://schemas.openxmlformats.org/officeDocument/2006/relationships/hyperlink" Target="http://ru.wikipedia.org/wiki/%D0%A0%D0%BE%D1%81%D1%81%D0%B8%D0%B9%D1%81%D0%BA%D0%B0%D1%8F_%D1%80%D0%B8%D0%B2%D1%8C%D0%B5%D1%80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0%B0%D0%BB%D0%B0_%D0%9A%D0%B8%D1%81%D0%B5%D0%BB%D1%91%D0%B2%D0%B0" TargetMode="External"/><Relationship Id="rId2" Type="http://schemas.openxmlformats.org/officeDocument/2006/relationships/hyperlink" Target="http://ru.wikipedia.org/wiki/%D0%A7%D1%91%D1%80%D0%BD%D0%BE%D0%B5_%D0%BC%D0%BE%D1%80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0%B9%D0%BD%D0%B0_%D0%B2_%D0%90%D0%B1%D1%85%D0%B0%D0%B7%D0%B8%D0%B8_(1992-1993)" TargetMode="External"/><Relationship Id="rId2" Type="http://schemas.openxmlformats.org/officeDocument/2006/relationships/hyperlink" Target="http://ru.wikipedia.org/wiki/%D0%90%D0%B4%D0%BC%D0%B8%D0%BD%D0%B8%D1%81%D1%82%D1%80%D0%B0%D1%82%D0%B8%D0%B2%D0%BD%D0%BE-%D1%82%D0%B5%D1%80%D1%80%D0%B8%D1%82%D0%BE%D1%80%D0%B8%D0%B0%D0%BB%D1%8C%D0%BD%D0%BE%D0%B5_%D0%B4%D0%B5%D0%BB%D0%B5%D0%BD%D0%B8%D0%B5_%D0%93%D1%80%D1%83%D0%B7%D0%B8%D0%B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763000" cy="1295400"/>
          </a:xfrm>
        </p:spPr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28600"/>
            <a:ext cx="8305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        Творческая работа.</a:t>
            </a:r>
          </a:p>
          <a:p>
            <a:r>
              <a:rPr lang="ru-RU" sz="4000" b="1" dirty="0" smtClean="0"/>
              <a:t>Моё путешествие по </a:t>
            </a:r>
            <a:r>
              <a:rPr lang="ru-RU" sz="4000" b="1" dirty="0" smtClean="0"/>
              <a:t>Черноморскому </a:t>
            </a:r>
            <a:r>
              <a:rPr lang="ru-RU" sz="4000" b="1" dirty="0" smtClean="0"/>
              <a:t>побережью России</a:t>
            </a:r>
            <a:r>
              <a:rPr lang="ru-RU" sz="6000" b="1" dirty="0" smtClean="0"/>
              <a:t>.</a:t>
            </a:r>
          </a:p>
          <a:p>
            <a:endParaRPr lang="ru-RU" sz="3200" b="1" dirty="0"/>
          </a:p>
        </p:txBody>
      </p:sp>
      <p:pic>
        <p:nvPicPr>
          <p:cNvPr id="5" name="Рисунок 4" descr="3562dec76f0e64b6425265164069ac59.jpg"/>
          <p:cNvPicPr>
            <a:picLocks noChangeAspect="1"/>
          </p:cNvPicPr>
          <p:nvPr/>
        </p:nvPicPr>
        <p:blipFill>
          <a:blip r:embed="rId2" cstate="print">
            <a:lum contrast="26000"/>
          </a:blip>
          <a:stretch>
            <a:fillRect/>
          </a:stretch>
        </p:blipFill>
        <p:spPr>
          <a:xfrm>
            <a:off x="3276600" y="2895600"/>
            <a:ext cx="5105400" cy="353123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Климат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5486400" cy="5638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Климат Абхазии обусловлен её прибрежным положением и наличием высокогорных хребтов.</a:t>
            </a:r>
          </a:p>
          <a:p>
            <a:r>
              <a:rPr lang="ru-RU" dirty="0" smtClean="0"/>
              <a:t>На побережье климат влажный субтропический. Средняя температура января от +2 до +4 °C. Средняя температура августа от +22 до +24. Среднее количество осадков — около 1500 мм в год. Среднегодовая температура составляет +15 °C.</a:t>
            </a:r>
          </a:p>
          <a:p>
            <a:r>
              <a:rPr lang="ru-RU" dirty="0" smtClean="0"/>
              <a:t>В горах четко выражена высотная поясность, что обусловливает большие различия в климате различных горных местностей. Субтропический климат в горах простирается приблизительно до отметки в 400 м. Вечные снега лежат на высоте от 2700-3000 м.</a:t>
            </a:r>
            <a:endParaRPr lang="ru-RU" dirty="0"/>
          </a:p>
        </p:txBody>
      </p:sp>
      <p:pic>
        <p:nvPicPr>
          <p:cNvPr id="4" name="Рисунок 3" descr="hg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114800"/>
            <a:ext cx="3657600" cy="2743200"/>
          </a:xfrm>
          <a:prstGeom prst="rect">
            <a:avLst/>
          </a:prstGeom>
        </p:spPr>
      </p:pic>
      <p:pic>
        <p:nvPicPr>
          <p:cNvPr id="5" name="Рисунок 4" descr="russia_20082011123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5033" y="838200"/>
            <a:ext cx="3248967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Рельеф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5486400" cy="594360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Бо́льшую</a:t>
            </a:r>
            <a:r>
              <a:rPr lang="ru-RU" dirty="0" smtClean="0"/>
              <a:t> часть территории республики (около 75 %) занимают отроги Главного хребта, ограничивающего Абхазию с севера, — </a:t>
            </a:r>
            <a:r>
              <a:rPr lang="ru-RU" dirty="0" err="1" smtClean="0"/>
              <a:t>Гагрский</a:t>
            </a:r>
            <a:r>
              <a:rPr lang="ru-RU" dirty="0" smtClean="0"/>
              <a:t>, </a:t>
            </a:r>
            <a:r>
              <a:rPr lang="ru-RU" dirty="0" err="1" smtClean="0"/>
              <a:t>Бзыбский</a:t>
            </a:r>
            <a:r>
              <a:rPr lang="ru-RU" dirty="0" smtClean="0"/>
              <a:t>, Абхазский и </a:t>
            </a:r>
            <a:r>
              <a:rPr lang="ru-RU" dirty="0" err="1" smtClean="0"/>
              <a:t>Кодорский</a:t>
            </a:r>
            <a:r>
              <a:rPr lang="ru-RU" dirty="0" smtClean="0"/>
              <a:t> хребты. Наивысшая точка хребта — гора </a:t>
            </a:r>
            <a:r>
              <a:rPr lang="ru-RU" dirty="0" err="1" smtClean="0"/>
              <a:t>Домбай-Ульген</a:t>
            </a:r>
            <a:r>
              <a:rPr lang="ru-RU" dirty="0" smtClean="0"/>
              <a:t> (4048 м). Через Главный хребет в Абхазию ведут перевалы — </a:t>
            </a:r>
            <a:r>
              <a:rPr lang="ru-RU" dirty="0" err="1" smtClean="0"/>
              <a:t>Клухорский</a:t>
            </a:r>
            <a:r>
              <a:rPr lang="ru-RU" dirty="0" smtClean="0"/>
              <a:t> (2781 м), </a:t>
            </a:r>
            <a:r>
              <a:rPr lang="ru-RU" dirty="0" err="1" smtClean="0"/>
              <a:t>Марухский</a:t>
            </a:r>
            <a:r>
              <a:rPr lang="ru-RU" dirty="0" smtClean="0"/>
              <a:t> (2739 м) и другие. В настоящее время дороги, ведущие через перевалы из Абхазии в Грузию, заминированы, и сообщение по ним не осуществляется.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getImageтппп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524000"/>
            <a:ext cx="3733800" cy="497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4572000" cy="6477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 юго-востока в Абхазию заходит, постепенно сужаясь, </a:t>
            </a:r>
            <a:r>
              <a:rPr lang="ru-RU" dirty="0" err="1" smtClean="0"/>
              <a:t>Колхидская</a:t>
            </a:r>
            <a:r>
              <a:rPr lang="ru-RU" dirty="0" smtClean="0"/>
              <a:t> низменность. Узкая полоса низменности тянется вдоль холмистых предгорий. В Абхазии развиты карстовые явления (пещеры Воронья, </a:t>
            </a:r>
            <a:r>
              <a:rPr lang="ru-RU" dirty="0" err="1" smtClean="0"/>
              <a:t>Абрскила</a:t>
            </a:r>
            <a:r>
              <a:rPr lang="ru-RU" dirty="0" smtClean="0"/>
              <a:t>, </a:t>
            </a:r>
            <a:r>
              <a:rPr lang="ru-RU" dirty="0" err="1" smtClean="0"/>
              <a:t>Анакопийская</a:t>
            </a:r>
            <a:r>
              <a:rPr lang="ru-RU" dirty="0" smtClean="0"/>
              <a:t> и др.). В Абхазии находится самая глубокая карстовая пещера мира — полость </a:t>
            </a:r>
            <a:r>
              <a:rPr lang="ru-RU" dirty="0" err="1" smtClean="0"/>
              <a:t>Крубера-Воронья</a:t>
            </a:r>
            <a:r>
              <a:rPr lang="ru-RU" dirty="0" smtClean="0"/>
              <a:t> (глубина 2080 метров), находящаяся неподалёку от Гагры. В шести километрах от Гагры находится живописная гора </a:t>
            </a:r>
            <a:r>
              <a:rPr lang="ru-RU" dirty="0" err="1" smtClean="0"/>
              <a:t>Мамзышха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52400"/>
            <a:ext cx="4064000" cy="304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486400" y="3352800"/>
            <a:ext cx="3124200" cy="609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Камень желаний. Абхазия.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Достопримечательности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g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1981200" cy="2641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4600" y="14478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Голубое</a:t>
            </a:r>
            <a:r>
              <a:rPr lang="ru-RU" dirty="0" smtClean="0"/>
              <a:t> озеро. Абхазия. Глубина 8Ом.</a:t>
            </a:r>
            <a:endParaRPr lang="ru-RU" dirty="0"/>
          </a:p>
        </p:txBody>
      </p:sp>
      <p:pic>
        <p:nvPicPr>
          <p:cNvPr id="6" name="Рисунок 5" descr="6и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2362200"/>
            <a:ext cx="2819400" cy="21145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5000" y="2362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Разбитые дома.</a:t>
            </a:r>
            <a:endParaRPr lang="ru-RU" dirty="0"/>
          </a:p>
        </p:txBody>
      </p:sp>
      <p:pic>
        <p:nvPicPr>
          <p:cNvPr id="8" name="Рисунок 7" descr="вилла алоизи в сухум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493875"/>
            <a:ext cx="1600200" cy="200446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46482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Вилла </a:t>
            </a:r>
            <a:r>
              <a:rPr lang="ru-RU" dirty="0" err="1" smtClean="0"/>
              <a:t>Алоизи</a:t>
            </a:r>
            <a:r>
              <a:rPr lang="ru-RU" dirty="0" smtClean="0"/>
              <a:t> в </a:t>
            </a:r>
            <a:r>
              <a:rPr lang="ru-RU" dirty="0" err="1" smtClean="0"/>
              <a:t>Сухуме</a:t>
            </a:r>
            <a:endParaRPr lang="ru-RU" dirty="0"/>
          </a:p>
        </p:txBody>
      </p:sp>
      <p:pic>
        <p:nvPicPr>
          <p:cNvPr id="13" name="Рисунок 12" descr="n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953000"/>
            <a:ext cx="2971800" cy="1714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086600" y="5181600"/>
            <a:ext cx="99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Гагра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ненп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2150364" cy="2590800"/>
          </a:xfrm>
        </p:spPr>
      </p:pic>
      <p:sp>
        <p:nvSpPr>
          <p:cNvPr id="8" name="Прямоугольник 7"/>
          <p:cNvSpPr/>
          <p:nvPr/>
        </p:nvSpPr>
        <p:spPr>
          <a:xfrm>
            <a:off x="2667000" y="457200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Гегский</a:t>
            </a:r>
            <a:r>
              <a:rPr lang="ru-RU" dirty="0" smtClean="0"/>
              <a:t> водопад</a:t>
            </a:r>
            <a:endParaRPr lang="ru-RU" dirty="0"/>
          </a:p>
        </p:txBody>
      </p:sp>
      <p:pic>
        <p:nvPicPr>
          <p:cNvPr id="10" name="Рисунок 9" descr="набережная нор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371600"/>
            <a:ext cx="2794000" cy="20955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943600" y="1447800"/>
            <a:ext cx="2548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Набережная в Сухуми.</a:t>
            </a:r>
            <a:endParaRPr lang="ru-RU" dirty="0"/>
          </a:p>
        </p:txBody>
      </p:sp>
      <p:pic>
        <p:nvPicPr>
          <p:cNvPr id="12" name="Рисунок 11" descr="ботан са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581400"/>
            <a:ext cx="3048000" cy="2286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81000" y="5934670"/>
            <a:ext cx="1676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Сухумский ботанический сад.</a:t>
            </a:r>
            <a:endParaRPr lang="ru-RU" dirty="0"/>
          </a:p>
        </p:txBody>
      </p:sp>
      <p:pic>
        <p:nvPicPr>
          <p:cNvPr id="14" name="Рисунок 13" descr="ооооооо как над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3581400"/>
            <a:ext cx="2844332" cy="20574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781800" y="3886200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Смотровая площадка в Сухуми.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Озеро </a:t>
            </a:r>
            <a:r>
              <a:rPr lang="ru-RU" dirty="0" smtClean="0"/>
              <a:t>Рица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озеро р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153400" cy="50292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Абхазия- курортная страна.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оччч над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2286000"/>
            <a:ext cx="3617383" cy="2713037"/>
          </a:xfrm>
        </p:spPr>
      </p:pic>
      <p:sp>
        <p:nvSpPr>
          <p:cNvPr id="5" name="Прямоугольник 4"/>
          <p:cNvSpPr/>
          <p:nvPr/>
        </p:nvSpPr>
        <p:spPr>
          <a:xfrm>
            <a:off x="4191000" y="5257800"/>
            <a:ext cx="3542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Катание на водных мотоциклах.</a:t>
            </a:r>
            <a:endParaRPr lang="ru-RU" dirty="0"/>
          </a:p>
        </p:txBody>
      </p:sp>
      <p:pic>
        <p:nvPicPr>
          <p:cNvPr id="6" name="Рисунок 5" descr="jkjkj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2895600" cy="3860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9000" y="1676400"/>
            <a:ext cx="300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Фотографии с животными.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фро ко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381001"/>
            <a:ext cx="3810000" cy="2857500"/>
          </a:xfrm>
        </p:spPr>
      </p:pic>
      <p:sp>
        <p:nvSpPr>
          <p:cNvPr id="5" name="Прямоугольник 4"/>
          <p:cNvSpPr/>
          <p:nvPr/>
        </p:nvSpPr>
        <p:spPr>
          <a:xfrm>
            <a:off x="4495800" y="609600"/>
            <a:ext cx="3701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Плетения африканскими косами.</a:t>
            </a:r>
            <a:endParaRPr lang="ru-RU" dirty="0"/>
          </a:p>
        </p:txBody>
      </p:sp>
      <p:pic>
        <p:nvPicPr>
          <p:cNvPr id="6" name="Рисунок 5" descr="н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581400"/>
            <a:ext cx="3581400" cy="26860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4600" y="4038600"/>
            <a:ext cx="1427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Экскурсии.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Вывод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Среди всех местностей  Абхазия являлась рекордсменом по количеству долгожителей на душу населения. В 1956 году </a:t>
            </a:r>
            <a:r>
              <a:rPr lang="ru-RU" smtClean="0"/>
              <a:t>в </a:t>
            </a:r>
            <a:r>
              <a:rPr lang="ru-RU" smtClean="0"/>
              <a:t>Абхазии</a:t>
            </a:r>
            <a:r>
              <a:rPr lang="ru-RU" smtClean="0"/>
              <a:t> </a:t>
            </a:r>
            <a:r>
              <a:rPr lang="ru-RU" dirty="0" smtClean="0"/>
              <a:t>жило 2 144 человека в возрасте 90 лет и старше; из них 270 </a:t>
            </a:r>
            <a:r>
              <a:rPr lang="ru-RU" smtClean="0"/>
              <a:t>— </a:t>
            </a:r>
            <a:r>
              <a:rPr lang="ru-RU" smtClean="0"/>
              <a:t>старше  </a:t>
            </a:r>
            <a:r>
              <a:rPr lang="ru-RU" dirty="0" smtClean="0"/>
              <a:t>ста, а 11 — старше 120 лет. У абхазов существует поговорка: «Злые люди долго не живут».</a:t>
            </a:r>
          </a:p>
          <a:p>
            <a:endParaRPr lang="ru-RU" dirty="0"/>
          </a:p>
        </p:txBody>
      </p:sp>
      <p:pic>
        <p:nvPicPr>
          <p:cNvPr id="4" name="Рисунок 3" descr="hgghg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4343400"/>
            <a:ext cx="3530600" cy="230505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5181600"/>
            <a:ext cx="3810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Магнолия является символом непорочности, благородства, настойчивости и ушедшей любви.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Цель работы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Выявить рекреационные ресурсы. Показать уникальность . Достопримечательности.</a:t>
            </a:r>
            <a:endParaRPr lang="ru-RU" dirty="0"/>
          </a:p>
        </p:txBody>
      </p:sp>
      <p:pic>
        <p:nvPicPr>
          <p:cNvPr id="4" name="Рисунок 3" descr="russia_20082011123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124200"/>
            <a:ext cx="4521200" cy="3393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Моё путешествие</a:t>
            </a:r>
          </a:p>
          <a:p>
            <a:r>
              <a:rPr lang="ru-RU" dirty="0" smtClean="0"/>
              <a:t>2.Карта</a:t>
            </a:r>
          </a:p>
          <a:p>
            <a:r>
              <a:rPr lang="ru-RU" dirty="0" smtClean="0"/>
              <a:t>3.География</a:t>
            </a:r>
          </a:p>
          <a:p>
            <a:r>
              <a:rPr lang="ru-RU" dirty="0" smtClean="0"/>
              <a:t>4.Климат</a:t>
            </a:r>
          </a:p>
          <a:p>
            <a:r>
              <a:rPr lang="ru-RU" dirty="0" smtClean="0"/>
              <a:t>5.Абхазия</a:t>
            </a:r>
          </a:p>
          <a:p>
            <a:r>
              <a:rPr lang="ru-RU" dirty="0" smtClean="0"/>
              <a:t>6.География</a:t>
            </a:r>
          </a:p>
          <a:p>
            <a:r>
              <a:rPr lang="ru-RU" dirty="0" smtClean="0"/>
              <a:t>7.Климат</a:t>
            </a:r>
          </a:p>
          <a:p>
            <a:r>
              <a:rPr lang="ru-RU" dirty="0" smtClean="0"/>
              <a:t>8.Рельеф</a:t>
            </a:r>
          </a:p>
          <a:p>
            <a:r>
              <a:rPr lang="ru-RU" dirty="0" smtClean="0"/>
              <a:t>9.Достопримечательности</a:t>
            </a:r>
          </a:p>
          <a:p>
            <a:r>
              <a:rPr lang="ru-RU" dirty="0" smtClean="0"/>
              <a:t>10.Абхазия- курортная страна.</a:t>
            </a:r>
          </a:p>
          <a:p>
            <a:r>
              <a:rPr lang="ru-RU" dirty="0" smtClean="0"/>
              <a:t>11.Вывод.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Карта </a:t>
            </a:r>
            <a:r>
              <a:rPr lang="ru-RU" dirty="0" smtClean="0">
                <a:solidFill>
                  <a:schemeClr val="tx1"/>
                </a:solidFill>
              </a:rPr>
              <a:t>Черноморского </a:t>
            </a:r>
            <a:r>
              <a:rPr lang="ru-RU" dirty="0" smtClean="0">
                <a:solidFill>
                  <a:schemeClr val="tx1"/>
                </a:solidFill>
              </a:rPr>
              <a:t>побережья России.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87630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/>
              <a:t>                   География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7315200" cy="556260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/>
              <a:t>Протяженность черноморского побережья России от Таманского полуострова до Адлера составляет около 400 км с учётом изрезанности береговой линии. Из них порядка 145 км (36,3 %) входят в состав Большого Сочи, в том числе пляжная полоса Сочи составляет 118 км — так называемая Российская</a:t>
            </a:r>
            <a:r>
              <a:rPr lang="ru-RU" sz="1800" dirty="0" smtClean="0">
                <a:hlinkClick r:id="rId2" tooltip="Российская ривьера"/>
              </a:rPr>
              <a:t> </a:t>
            </a:r>
            <a:r>
              <a:rPr lang="ru-RU" sz="1800" dirty="0" err="1" smtClean="0"/>
              <a:t>ривьера</a:t>
            </a:r>
            <a:r>
              <a:rPr lang="ru-RU" sz="1800" dirty="0" smtClean="0"/>
              <a:t>. Российский участок Черноморского побережья Кавказа расположен в крайней северной части субтропического</a:t>
            </a:r>
            <a:r>
              <a:rPr lang="ru-RU" sz="1800" dirty="0" smtClean="0">
                <a:hlinkClick r:id="rId3" tooltip="Субтропики"/>
              </a:rPr>
              <a:t> </a:t>
            </a:r>
            <a:r>
              <a:rPr lang="ru-RU" sz="1800" dirty="0" smtClean="0"/>
              <a:t>пояса. Полоса Анапа-Туапсе черноморского побережья России — один из двух сухих субтропических регионов России, наряду с каспийским побережьем республики Дагестан. Полоса Туапсе-Сочи — единственная в России и самая северная в мире область влажных субтропиков.</a:t>
            </a:r>
            <a:endParaRPr lang="ru-RU" sz="1800" dirty="0"/>
          </a:p>
        </p:txBody>
      </p:sp>
      <p:pic>
        <p:nvPicPr>
          <p:cNvPr id="4" name="Рисунок 3" descr="Bsccresort-0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4419600"/>
            <a:ext cx="3124200" cy="2259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0400" y="304800"/>
            <a:ext cx="2628900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6629400" cy="4419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крайнем севере береговая линия ЧПР извилистая, низинная, имеется множество болот, пресных озёр и солоноватых лиманов. Заметны песчаные косы, отмели, наносы, плавни, острова, полуострова. После Анапы берега принимают горный характер, имеются две крупные бухты-порты (Новороссийская бухта и </a:t>
            </a:r>
            <a:r>
              <a:rPr lang="ru-RU" dirty="0" err="1" smtClean="0"/>
              <a:t>Геленджикская</a:t>
            </a:r>
            <a:r>
              <a:rPr lang="ru-RU" dirty="0" smtClean="0"/>
              <a:t> бухта). После Геленджика берег имеет ровный характер, прерываясь лишь устьями и конусами выносами небольших рек, стекающих с Кавказского хребта в Чёрное</a:t>
            </a:r>
            <a:r>
              <a:rPr lang="ru-RU" dirty="0" smtClean="0">
                <a:hlinkClick r:id="rId2" tooltip="Чёрное море"/>
              </a:rPr>
              <a:t> </a:t>
            </a:r>
            <a:r>
              <a:rPr lang="ru-RU" dirty="0" smtClean="0"/>
              <a:t>море. Местами берег обрывист и скалист, выделяются Орлиные скалы близ города Сочи и скала</a:t>
            </a:r>
            <a:r>
              <a:rPr lang="ru-RU" dirty="0" smtClean="0">
                <a:hlinkClick r:id="rId3" tooltip="Скала Киселёва"/>
              </a:rPr>
              <a:t> </a:t>
            </a:r>
            <a:r>
              <a:rPr lang="ru-RU" dirty="0" smtClean="0"/>
              <a:t>Киселёва вблизи города Туапсе. Отличительная особенность Черноморского побережья России — наличие здесь нескольких типов пляжей на относительно коротком 400-километровом участке. Есть здесь и мягкие мелкопесочные, жёсткие крупногалечные, </a:t>
            </a:r>
            <a:r>
              <a:rPr lang="ru-RU" dirty="0" err="1" smtClean="0"/>
              <a:t>бухтовые</a:t>
            </a:r>
            <a:r>
              <a:rPr lang="ru-RU" dirty="0" smtClean="0"/>
              <a:t> и скалистые. В районе Анапы есть пляжи с кварцевым песком.</a:t>
            </a:r>
            <a:endParaRPr lang="ru-RU" dirty="0"/>
          </a:p>
        </p:txBody>
      </p:sp>
      <p:pic>
        <p:nvPicPr>
          <p:cNvPr id="4" name="Рисунок 3" descr="more_skaly_oblaka_861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629150"/>
            <a:ext cx="2971800" cy="2228850"/>
          </a:xfrm>
          <a:prstGeom prst="rect">
            <a:avLst/>
          </a:prstGeom>
        </p:spPr>
      </p:pic>
      <p:pic>
        <p:nvPicPr>
          <p:cNvPr id="5" name="Рисунок 4" descr="7261118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0200" y="152400"/>
            <a:ext cx="2463800" cy="18478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              Климат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Черноморском побережье Кавказа выделяются следующие типы климатов: на участке от Тамани до Анапы умеренный морской, на участке от Анапы до Туапсе, от Туапсе до Адлера и далее за пределы России — субтропический влажный (близкий влажным субтропикам Абхазии, Колхиды, </a:t>
            </a:r>
            <a:r>
              <a:rPr lang="ru-RU" dirty="0" err="1" smtClean="0"/>
              <a:t>Понта</a:t>
            </a:r>
            <a:r>
              <a:rPr lang="ru-RU" dirty="0" smtClean="0"/>
              <a:t>, Аджарии и Грузии). Причиной формирования этих двух различных типов климата является рельеф, точнее — высота гор. До Туапсе их высота не поднимается выше 1,000 м, и они не являются серьёзным орографическим барьером для </a:t>
            </a:r>
            <a:r>
              <a:rPr lang="ru-RU" dirty="0" err="1" smtClean="0"/>
              <a:t>влагонесущих</a:t>
            </a:r>
            <a:r>
              <a:rPr lang="ru-RU" dirty="0" smtClean="0"/>
              <a:t> потоков воздушных масс с северо-запада, после Туапсе высота гор достигает 3,000 и более метров, на западных наветренных их склонах весь год выпадает большое количество осадков.</a:t>
            </a:r>
          </a:p>
          <a:p>
            <a:endParaRPr lang="ru-RU" dirty="0"/>
          </a:p>
        </p:txBody>
      </p:sp>
      <p:pic>
        <p:nvPicPr>
          <p:cNvPr id="4" name="Рисунок 3" descr="0_19fdb7_2696e27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685800"/>
            <a:ext cx="2651760" cy="15906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Абхазия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err="1" smtClean="0"/>
              <a:t>Абха́зия</a:t>
            </a:r>
            <a:r>
              <a:rPr lang="ru-RU" i="1" dirty="0" smtClean="0"/>
              <a:t>—спорная территория в северо-западной части южного склона </a:t>
            </a:r>
            <a:r>
              <a:rPr lang="ru-RU" i="1" u="sng" dirty="0" smtClean="0"/>
              <a:t>Главного Кавказского хребта</a:t>
            </a:r>
            <a:r>
              <a:rPr lang="ru-RU" i="1" dirty="0" smtClean="0"/>
              <a:t>, на юго-восточном побережье Чёрного моря. По международно-правовому статусу фактически </a:t>
            </a:r>
            <a:r>
              <a:rPr lang="ru-RU" i="1" u="sng" dirty="0" smtClean="0"/>
              <a:t>является </a:t>
            </a:r>
            <a:r>
              <a:rPr lang="ru-RU" i="1" dirty="0" smtClean="0"/>
              <a:t> </a:t>
            </a:r>
            <a:r>
              <a:rPr lang="ru-RU" i="1" u="sng" dirty="0" smtClean="0"/>
              <a:t>частично признанным государством </a:t>
            </a:r>
            <a:r>
              <a:rPr lang="ru-RU" i="1" dirty="0" err="1" smtClean="0"/>
              <a:t>Респу́блика</a:t>
            </a:r>
            <a:r>
              <a:rPr lang="ru-RU" i="1" dirty="0" smtClean="0"/>
              <a:t> </a:t>
            </a:r>
            <a:r>
              <a:rPr lang="ru-RU" i="1" dirty="0" err="1" smtClean="0"/>
              <a:t>Абха́зия</a:t>
            </a:r>
            <a:r>
              <a:rPr lang="ru-RU" i="1" dirty="0" smtClean="0"/>
              <a:t>, согласно </a:t>
            </a:r>
            <a:r>
              <a:rPr lang="ru-RU" i="1" dirty="0" err="1" smtClean="0"/>
              <a:t>административно-терроториальному</a:t>
            </a:r>
            <a:r>
              <a:rPr lang="ru-RU" i="1" u="sng" dirty="0" smtClean="0">
                <a:hlinkClick r:id="rId2" tooltip="Административно-территориальное деление Грузии"/>
              </a:rPr>
              <a:t> </a:t>
            </a:r>
            <a:r>
              <a:rPr lang="ru-RU" i="1" u="sng" dirty="0" smtClean="0"/>
              <a:t>делению Грузии</a:t>
            </a:r>
            <a:r>
              <a:rPr lang="ru-RU" i="1" dirty="0" smtClean="0"/>
              <a:t> — </a:t>
            </a:r>
            <a:r>
              <a:rPr lang="ru-RU" i="1" u="sng" dirty="0" smtClean="0"/>
              <a:t>Автономной  Республикой Абхазия </a:t>
            </a:r>
            <a:r>
              <a:rPr lang="ru-RU" i="1" dirty="0" smtClean="0"/>
              <a:t>в составе Грузии.</a:t>
            </a:r>
            <a:endParaRPr lang="ru-RU" dirty="0" smtClean="0"/>
          </a:p>
          <a:p>
            <a:r>
              <a:rPr lang="ru-RU" i="1" dirty="0" smtClean="0"/>
              <a:t>На севере и северо-востоке </a:t>
            </a:r>
            <a:r>
              <a:rPr lang="ru-RU" i="1" u="sng" dirty="0" smtClean="0"/>
              <a:t>граничит</a:t>
            </a:r>
            <a:r>
              <a:rPr lang="ru-RU" i="1" dirty="0" smtClean="0"/>
              <a:t> с Россией; на юго-востоке и юге — с регионом Грузии.</a:t>
            </a:r>
            <a:endParaRPr lang="ru-RU" dirty="0" smtClean="0"/>
          </a:p>
          <a:p>
            <a:r>
              <a:rPr lang="ru-RU" i="1" dirty="0" smtClean="0"/>
              <a:t>Состоит из 7 исторических областей (об этом напоминают 7 звёзд на государственном флаге) —Малая Абхазия, </a:t>
            </a:r>
            <a:r>
              <a:rPr lang="ru-RU" i="1" u="sng" dirty="0" err="1" smtClean="0"/>
              <a:t>Бзыпын</a:t>
            </a:r>
            <a:r>
              <a:rPr lang="ru-RU" i="1" dirty="0" smtClean="0"/>
              <a:t>, </a:t>
            </a:r>
            <a:r>
              <a:rPr lang="ru-RU" i="1" u="sng" dirty="0" err="1" smtClean="0"/>
              <a:t>Гума</a:t>
            </a:r>
            <a:r>
              <a:rPr lang="ru-RU" i="1" dirty="0" smtClean="0"/>
              <a:t>, </a:t>
            </a:r>
            <a:r>
              <a:rPr lang="ru-RU" i="1" u="sng" dirty="0" err="1" smtClean="0"/>
              <a:t>Абжуа</a:t>
            </a:r>
            <a:r>
              <a:rPr lang="ru-RU" i="1" dirty="0" smtClean="0"/>
              <a:t>, </a:t>
            </a:r>
            <a:r>
              <a:rPr lang="ru-RU" i="1" u="sng" dirty="0" err="1" smtClean="0"/>
              <a:t>Самузакан</a:t>
            </a:r>
            <a:r>
              <a:rPr lang="ru-RU" i="1" dirty="0" smtClean="0"/>
              <a:t>, </a:t>
            </a:r>
            <a:r>
              <a:rPr lang="ru-RU" i="1" dirty="0" err="1" smtClean="0"/>
              <a:t>Далцабал</a:t>
            </a:r>
            <a:r>
              <a:rPr lang="ru-RU" i="1" dirty="0" smtClean="0"/>
              <a:t>, </a:t>
            </a:r>
            <a:r>
              <a:rPr lang="ru-RU" i="1" u="sng" dirty="0" err="1" smtClean="0"/>
              <a:t>Псу-Аигба</a:t>
            </a:r>
            <a:r>
              <a:rPr lang="ru-RU" i="1" dirty="0" smtClean="0"/>
              <a:t>. По состоянию на октябрь 2012 года в Абхазии 8 городов и 105 сёл.</a:t>
            </a:r>
            <a:endParaRPr lang="ru-RU" dirty="0" smtClean="0"/>
          </a:p>
          <a:p>
            <a:r>
              <a:rPr lang="ru-RU" i="1" dirty="0" smtClean="0"/>
              <a:t>Большинство населения (в том числе большая часть грузинского населения — более 200 тыс. человек) было вынуждено покинуть Абхазию в результате </a:t>
            </a:r>
            <a:r>
              <a:rPr lang="ru-RU" i="1" u="sng" dirty="0" smtClean="0"/>
              <a:t>вооружённого</a:t>
            </a:r>
            <a:r>
              <a:rPr lang="ru-RU" i="1" u="sng" dirty="0" smtClean="0">
                <a:hlinkClick r:id="rId3" tooltip="Война в Абхазии (1992-1993)"/>
              </a:rPr>
              <a:t> </a:t>
            </a:r>
            <a:r>
              <a:rPr lang="ru-RU" i="1" u="sng" dirty="0" smtClean="0"/>
              <a:t>конфликта начала 1990-х гг. </a:t>
            </a:r>
            <a:r>
              <a:rPr lang="ru-RU" i="1" dirty="0" smtClean="0"/>
              <a:t>и этнических чисток, проводившихся обеими сторонами во время и после конфликта. По состоянию на 2008 год, часть беженцев (около 45 тыс.) вернулась на места своего прежнего проживания — в основном, в </a:t>
            </a:r>
            <a:r>
              <a:rPr lang="ru-RU" i="1" dirty="0" err="1" smtClean="0"/>
              <a:t>Гал</a:t>
            </a:r>
            <a:r>
              <a:rPr lang="ru-RU" i="1" baseline="30000" dirty="0" smtClean="0"/>
              <a:t>.</a:t>
            </a:r>
            <a:endParaRPr lang="ru-RU" dirty="0" smtClean="0"/>
          </a:p>
          <a:p>
            <a:r>
              <a:rPr lang="ru-RU" i="1" dirty="0" smtClean="0"/>
              <a:t>Всего сейчас в Абхазии проживают представители 67 различных народов</a:t>
            </a:r>
            <a:r>
              <a:rPr lang="ru-RU" i="1" baseline="30000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lag_of_Abkhaz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228600"/>
            <a:ext cx="3048000" cy="1524000"/>
          </a:xfrm>
          <a:prstGeom prst="rect">
            <a:avLst/>
          </a:prstGeom>
        </p:spPr>
      </p:pic>
      <p:pic>
        <p:nvPicPr>
          <p:cNvPr id="5" name="Рисунок 4" descr="Coat_of_arms_of_Abkhazia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24" y="0"/>
            <a:ext cx="1578356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1"/>
                </a:solidFill>
              </a:rPr>
              <a:t>                    География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410200" cy="40843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Абхазия расположена в северо-западной  части Закавказья между реками </a:t>
            </a:r>
            <a:r>
              <a:rPr lang="ru-RU" dirty="0" err="1" smtClean="0"/>
              <a:t>Псоу</a:t>
            </a:r>
            <a:r>
              <a:rPr lang="ru-RU" dirty="0" smtClean="0"/>
              <a:t> и </a:t>
            </a:r>
            <a:r>
              <a:rPr lang="ru-RU" dirty="0" err="1" smtClean="0"/>
              <a:t>Ингур</a:t>
            </a:r>
            <a:r>
              <a:rPr lang="ru-RU" dirty="0" smtClean="0"/>
              <a:t>, на юго-западе омывается Чёрным морем. Побережье, длиной более 210 км, мало изрезанное, часто встречаются широкие галечные пляжи. Морские просторы, субтропическая растительность, бурные реки и вершины Большого Кавказа придают Абхазии исключительную живописность.</a:t>
            </a:r>
            <a:endParaRPr lang="ru-RU" dirty="0"/>
          </a:p>
        </p:txBody>
      </p:sp>
      <p:pic>
        <p:nvPicPr>
          <p:cNvPr id="4" name="Рисунок 3" descr="мар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1676400"/>
            <a:ext cx="2971800" cy="469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</TotalTime>
  <Words>637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</vt:lpstr>
      <vt:lpstr>              Цель работы</vt:lpstr>
      <vt:lpstr>               Содержание</vt:lpstr>
      <vt:lpstr>Карта Черноморского побережья России.</vt:lpstr>
      <vt:lpstr>                   География</vt:lpstr>
      <vt:lpstr>Слайд 6</vt:lpstr>
      <vt:lpstr>                  Климат</vt:lpstr>
      <vt:lpstr>                  Абхазия</vt:lpstr>
      <vt:lpstr>                     География</vt:lpstr>
      <vt:lpstr>                    Климат</vt:lpstr>
      <vt:lpstr>                      Рельеф</vt:lpstr>
      <vt:lpstr>Камень желаний. Абхазия.</vt:lpstr>
      <vt:lpstr>    Достопримечательности </vt:lpstr>
      <vt:lpstr>Слайд 14</vt:lpstr>
      <vt:lpstr>               Озеро Рица.</vt:lpstr>
      <vt:lpstr>Абхазия- курортная страна.</vt:lpstr>
      <vt:lpstr>Слайд 17</vt:lpstr>
      <vt:lpstr>                     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Лилия</dc:creator>
  <cp:lastModifiedBy>Учитель</cp:lastModifiedBy>
  <cp:revision>47</cp:revision>
  <dcterms:created xsi:type="dcterms:W3CDTF">2013-02-20T08:48:02Z</dcterms:created>
  <dcterms:modified xsi:type="dcterms:W3CDTF">2013-02-27T07:58:58Z</dcterms:modified>
</cp:coreProperties>
</file>